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4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6002009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6002009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da8bde5a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da8bde5a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a8bde5a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a8bde5a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a8bde5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a8bde5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a8bde5a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a8bde5a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a8bde5a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da8bde5a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a8bde5a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a8bde5a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a8bde5a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a8bde5a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da8bde5a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da8bde5a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da8bde5a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da8bde5a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60020095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60020095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c9899cd29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c9899cd29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60020095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60020095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60020095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60020095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60020095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60020095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60020095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60020095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60020095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60020095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60020095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60020095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60020095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60020095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60020095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60020095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0020095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60020095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0020095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60020095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c9899cd29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c9899cd29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60020095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60020095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60020095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60020095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60020095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60020095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c9899cd29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c9899cd29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da8bde5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da8bde5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c9899cd2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c9899cd29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a8bde5a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da8bde5a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c9899cd29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c9899cd29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c9899cd2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c9899cd2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69637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96720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58768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82057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50997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8897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0220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45850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401427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15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18161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54585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214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6482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9122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25392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3498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64233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1317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9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600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У</a:t>
            </a:r>
            <a:r>
              <a:rPr lang="en" sz="36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правління ключами_</a:t>
            </a:r>
            <a:endParaRPr sz="36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Приклад </a:t>
            </a: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мнемонічної seed-фрази_</a:t>
            </a:r>
            <a:endParaRPr sz="28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t="816" b="816"/>
          <a:stretch/>
        </p:blipFill>
        <p:spPr>
          <a:xfrm>
            <a:off x="2329563" y="1152325"/>
            <a:ext cx="4473625" cy="35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Життєвий </a:t>
            </a: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цикл транзакції_</a:t>
            </a: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Створіння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Надсилання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Верифікація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Включення до блоку (валідація)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Відторгнення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Дані в тілі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транзакції_</a:t>
            </a: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Походження монет, що витрачаються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Докази володіння монетами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Адреси для переказу (умови витрати)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Суми переказів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Перевірка 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транзакцій_</a:t>
            </a:r>
            <a:endParaRPr sz="28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l="1181" t="3921" r="1181" b="4444"/>
          <a:stretch/>
        </p:blipFill>
        <p:spPr>
          <a:xfrm>
            <a:off x="1641725" y="1410675"/>
            <a:ext cx="5860550" cy="25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Основні </a:t>
            </a: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етапи верифікації транзакції_</a:t>
            </a: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Перевірка умови, що витрачаються монети, що існують в обліковій системі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Перевірка умови, що монети витрачаються не повторно, а вперше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Перевірка доказів володіння монетами, які надав відправник (ініціатор транзакції)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Витрата отриманих 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монет_ </a:t>
            </a:r>
            <a:endParaRPr sz="28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925" y="1171975"/>
            <a:ext cx="577215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174675" y="402875"/>
            <a:ext cx="881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Процес </a:t>
            </a:r>
            <a:r>
              <a:rPr lang="en" sz="2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підтвердження транзакцій у Bitcoin_</a:t>
            </a:r>
            <a:endParaRPr sz="26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5175" y="1088575"/>
            <a:ext cx="4773649" cy="393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Поняття комісійних зборів у 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Bitcoin_</a:t>
            </a:r>
            <a:endParaRPr sz="28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Транзакція сплачує комісію за одиницю своєї ваги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Максимальний базовий розмір блоку – 1 MB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Валідатори сортують транзакції зі спадання ціни запису даних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Транзакції з низькою ціною запису даних можуть залишитись непідтвердженими надовго (або назавжди)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Поняття </a:t>
            </a: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конфліктуючих транзакцій_</a:t>
            </a: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Якщо Сашко в одній транзакції переклав 5 монет Богданові, а в іншій ті ж 5 монет він відправив Олені, очевидно, що в одну версію історії обидві транзакції потрапити не можуть. З більшою ймовірністю підтвердиться транзакція, яка раніше була поширена через мережу, або та, що сплачує комісію більшого розміру.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Цифровий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гаманець_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078550"/>
            <a:ext cx="81798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8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Гаманці використовуються для зберігання ключів, за допомогою яких відбувається керування монетами на балансі користувача.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00" y="2629198"/>
            <a:ext cx="3953550" cy="20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623750" y="2513675"/>
            <a:ext cx="43407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Основні функції гаманця: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Font typeface="Courier New"/>
              <a:buChar char="❏"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зберігання ключів;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Font typeface="Courier New"/>
              <a:buChar char="❏"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управління ключами.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Види </a:t>
            </a: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гаманців для роботи з Bitcoin_</a:t>
            </a: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311700" y="1264100"/>
            <a:ext cx="3999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Програмний гаманець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Апаратний гаманець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Централізоване сховище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575" y="1264100"/>
            <a:ext cx="4248675" cy="23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7450"/>
            <a:ext cx="85206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5999" marR="35999" lvl="0" indent="262801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Модулі </a:t>
            </a:r>
            <a:r>
              <a:rPr lang="en" sz="21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цифрового гаманця_</a:t>
            </a:r>
            <a:endParaRPr sz="17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Модуль генерації та зберігання ключів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Модуль синхронізації актуального стану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Модуль обробки існуючих транзакцій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Модуль формування та підпису транзакцій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38" y="2571750"/>
            <a:ext cx="857813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03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Зберігання та обробка секретних </a:t>
            </a:r>
            <a:r>
              <a:rPr lang="en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ключів​_</a:t>
            </a:r>
            <a:endParaRPr sz="24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53275" y="1640425"/>
            <a:ext cx="527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Char char="❏"/>
            </a:pPr>
            <a:r>
              <a:rPr lang="en" sz="17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холодне зберігання</a:t>
            </a:r>
            <a:r>
              <a:rPr lang="en" sz="17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(запис на папері або зовнішньому носії)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Char char="❏"/>
            </a:pPr>
            <a:r>
              <a:rPr lang="en" sz="17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тепле зберігання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(на пристрої, який самостійно обробляє ці ключі, але вмикається та під’єдується до інших пристроїв лише вручну і лише на момент необхідності)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Montserrat"/>
              <a:buChar char="❏"/>
            </a:pPr>
            <a:r>
              <a:rPr lang="en" sz="17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гаряче зберігання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(на пристрої, який основну частину часу ввімкнено та під’єднано до інших пристроїв)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206" y="1692500"/>
            <a:ext cx="3355625" cy="24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95100" y="834500"/>
            <a:ext cx="873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Існує три принципово різні підходи до зберігання секретних ключів: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98800" algn="just" rtl="0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Основні підходи до управління ключами </a:t>
            </a:r>
            <a:r>
              <a:rPr lang="en" sz="21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гаманця_</a:t>
            </a:r>
            <a:endParaRPr sz="21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35999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ourier New"/>
              <a:buChar char="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Ключі зберігаються та обробляються на віддаленому сервері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ourier New"/>
              <a:buChar char="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Ключі зберігаються на віддаленому сервері, але обробляються користувачем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ourier New"/>
              <a:buChar char="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Ключі зберігаються та обробляються у додатку/застосунку користувача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Courier New"/>
              <a:buChar char="❏"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Поєднання попередніх підходів за рахунок використання мультипідпису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94050" y="304975"/>
            <a:ext cx="895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Обробка </a:t>
            </a:r>
            <a:r>
              <a:rPr lang="en" sz="22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та зберігання ключів на віддаленому сервері​_</a:t>
            </a:r>
            <a:endParaRPr sz="22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500" y="987900"/>
            <a:ext cx="6017850" cy="39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218710" y="802829"/>
            <a:ext cx="8295900" cy="28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Сервіс, який надає послугу у вигляді такого гаманця, повністю контролює ключі. Відповідно, користувачі гаманця не мають жодного доступу до ключів, тобто вони не володіють монетами.</a:t>
            </a:r>
            <a:endParaRPr sz="16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Такі сервіси надають кожному користувачеві особистий обліковий запис з віртуальним рахунком, для якого зарезервовано відповідну кількість монет цифрової валюти. Але реальний доступ до цих монет забезпечують лише ключі, якими володіє сервіс.</a:t>
            </a:r>
            <a:endParaRPr sz="16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496400" y="3358600"/>
            <a:ext cx="82170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Можливі два варіанти переказу монет між користувачами: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8800" lvl="0" indent="-249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Між двома користувачами одного централізованого сервісу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8800" lvl="0" indent="-249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Між користувачем сервісу та користувачем біткоїн-гаманця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408550" y="272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Ключі на сервері, але доступ лише у </a:t>
            </a:r>
            <a:r>
              <a:rPr lang="en" sz="23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клієнта_</a:t>
            </a:r>
            <a:endParaRPr sz="23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025" y="924200"/>
            <a:ext cx="6485943" cy="39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381500"/>
            <a:ext cx="8520600" cy="45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Ключі зберігаються на сервері, але управління ключами виноситься вже в клієнтську програму.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Сервіс не має прямого доступу до особистих ключів клієнтів, хоча він їх зберігає.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Зберігається досить простий доступ до облікового запису з декількох пристроїв.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Користувач отримує прямий контроль над своїми ключами, а значить і безпосередньо над своїми монетами, проте повністю залежності від сервісу він не позбавляється.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Якщо централізований сервіс буде недоступний, користувач втрачає доступ до своїх монет, якщо він не матиме резервної копії особистих ключів.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19300" y="176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Ключі </a:t>
            </a:r>
            <a:r>
              <a:rPr lang="en" sz="23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на пристрої користувача_</a:t>
            </a:r>
            <a:endParaRPr sz="23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600" y="795700"/>
            <a:ext cx="6265205" cy="40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235775"/>
            <a:ext cx="8520600" cy="25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Користувач повністю контролює монети і, відповідно, незалежніший від зовнішніх сервісів.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Не маючи доступу до мережі, він може зайти до свого гаманця, створити транзакцію та просто відправити її, коли з'явиться доступ до мережі.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Користувач може передати цю транзакцію навіть не під’єднуючи свій пристрій до мережі.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Він може передати цю транзакцію на інший пристрій і вже з нього відправити її в мережу.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311700" y="2809425"/>
            <a:ext cx="8520600" cy="2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Основним недоліком є необхідність зберігати ключі завжди на одному пристрої. Втрата цього пристрою або його пошкодження спричиняють втрату доступу до ключа.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Якщо користувач забув пароль, за допомогою якого зашифровано особисті ключі, він також не зможе їх отримати назад.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Зберігання монет із застосуванням </a:t>
            </a:r>
            <a:r>
              <a:rPr lang="en" sz="23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мультипідпису_</a:t>
            </a:r>
            <a:endParaRPr sz="23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50" y="1217300"/>
            <a:ext cx="8167659" cy="324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Програмні 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гаманці_</a:t>
            </a:r>
            <a:endParaRPr sz="28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11700" y="1152475"/>
            <a:ext cx="405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Програмний гаманець – </a:t>
            </a:r>
            <a:r>
              <a:rPr lang="en" sz="2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це програма, яка обробляє ключі та транзакції. При цьому вон</a:t>
            </a:r>
            <a:r>
              <a:rPr lang="ru-RU" sz="2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а</a:t>
            </a:r>
            <a:r>
              <a:rPr lang="en" sz="20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з'єднується з мережею Bitcoin через довірені вузли, централізовані сервіси або є вузлом мережі.</a:t>
            </a:r>
            <a:endParaRPr sz="20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500" y="1328025"/>
            <a:ext cx="2656076" cy="265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353950" y="909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700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Зберігання монет із застосуванням мультипідпису – це комбінація з кількох попередніх методів, що дозволяє підвищити рівень безпеки зберігання ключів.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Courier New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При використанні мультипідпису для надсилання монет потрібно кілька підписів різними особистими ключами, кожен з яких можна зберігати та обробляти на окремому пристрої незалежно від інших.</a:t>
            </a:r>
            <a:endParaRPr sz="2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Холодні, теплі та гарячі </a:t>
            </a:r>
            <a:r>
              <a:rPr lang="en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гаманці_</a:t>
            </a:r>
            <a:endParaRPr sz="24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i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Hot storage wallet</a:t>
            </a:r>
            <a:r>
              <a:rPr lang="en" sz="17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– цифровий гаманець, де особисті ключі зберігаються та обробляються пристроєм, який має з'єднання з глобальною мережею постійно.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i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Cold storage wallet</a:t>
            </a:r>
            <a:r>
              <a:rPr lang="en" sz="1700" b="1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– цифровий гаманець, де особисті ключі зберігаються та обробляються тільки на такому пристрої, який не має можливості прямого з'єднання з глобальною мережею.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b="1" i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Warm storage wallet</a:t>
            </a:r>
            <a:r>
              <a:rPr lang="en" sz="1700" i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– цифровий гаманець, де особисті ключі зберігаються тільки на такому пристрої, який підтримує з'єднання з глобальною мережею не постійно, а лише за рішенням користувача, наприклад, для надсилання транзакції або оновлення їх статусу.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213" y="152400"/>
            <a:ext cx="57555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11700" y="234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Апаратні </a:t>
            </a: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гаманці_</a:t>
            </a: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406500" y="806925"/>
            <a:ext cx="8425800" cy="1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 мінімальному варіанті такий гаманець не має жодних додаткових інтерфейсів – це просто компактний пристрій. Найчастіше його можна підключити до звичайного ПК та працювати з гаманцем через спеціальне ПЗ.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00" y="2835253"/>
            <a:ext cx="2170829" cy="17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204000" y="2982800"/>
            <a:ext cx="5628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 максимальному варіанті апаратний гаманець має екран, клавіатура, акумулятор, сканер відбитка пальця і модулі для бездротового зв'язку.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Централізовані 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сховища_</a:t>
            </a:r>
            <a:endParaRPr sz="28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311700" y="1152475"/>
            <a:ext cx="8520600" cy="16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Централізовані сховища - онлайн-сервіси, що реалізують базові функції цифрових гаманців, але зберігають особисті ключі централізовано на серверах.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450" y="2597325"/>
            <a:ext cx="2118250" cy="22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89975" y="2969925"/>
            <a:ext cx="4837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Один із найбільших сервісів централізованого зберігання – компанія Coinbase.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Використовуючи </a:t>
            </a:r>
            <a:r>
              <a:rPr lang="en" sz="24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bitcoin-гаманець ви довіряєте:</a:t>
            </a:r>
            <a:endParaRPr sz="24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311700" y="1152475"/>
            <a:ext cx="859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Helvetica Neue Light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тим, хто радив встановити конкретний гаманець;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Helvetica Neue Light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що гаманець розроблений і реалізований коректно;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Helvetica Neue Light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що ваша операційна система не зламана;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Helvetica Neue Light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що ПЗ вашого комп'ютера не було зламане;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Helvetica Neue Light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що ваш гаманець підключений до достовірного Bitcoin вузла;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Helvetica Neue Light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що імплементація криптографічної бібліотеки та конкретний криптографічний алгоритм не мають прихованих уразливостей.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2025" y="1447575"/>
            <a:ext cx="1391825" cy="13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Процеси в 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bitcoin-гаманцях_</a:t>
            </a:r>
            <a:endParaRPr sz="28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85225" y="1658375"/>
            <a:ext cx="4673700" cy="3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адрес для отримання монет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відображення балансів та історії транзакції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відправка платежу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створення резервної копії гаманця та можливість відновити гаманець із резервної копії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412325" y="1017725"/>
            <a:ext cx="665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Bitcoin-гаманець реалізує такі процеси:</a:t>
            </a:r>
            <a:endParaRPr sz="12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402" y="1479425"/>
            <a:ext cx="4326923" cy="318072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311700" y="17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Адреси </a:t>
            </a: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 Bitcoin_</a:t>
            </a: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11700" y="743675"/>
            <a:ext cx="8520600" cy="3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Bitcoin-адреса – </a:t>
            </a: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ідентифікатор одержувача. Щоб відправник міг зробити переклад, йому потрібно знати адресу, на яку він надсилатиме монети. Приклад bitcoin-адреси: 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1BooKnbm48Eabw3FdPgTSudt9u4YTWKBvf</a:t>
            </a:r>
            <a:endParaRPr sz="20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Кожній адресі відповідає конфіденційне значення, доступне лише власнику гаманця, – </a:t>
            </a:r>
            <a:r>
              <a:rPr lang="en" sz="1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особистий ключ</a:t>
            </a: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який використовується для підтвердження володіння монетами.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311700" y="244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Транзакції 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у Bitcoin</a:t>
            </a: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11700" y="921800"/>
            <a:ext cx="8520600" cy="3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Транзакція – </a:t>
            </a: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це набір цифрових даних, який ініціює надсилання біткоїнів з однієї адреси на іншу, причому гаманець користувача самостійно формує та надсилає транзакції.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l="-2417" t="-2417"/>
          <a:stretch/>
        </p:blipFill>
        <p:spPr>
          <a:xfrm>
            <a:off x="3991925" y="2486600"/>
            <a:ext cx="3683670" cy="23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2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</TotalTime>
  <Words>1135</Words>
  <Application>Microsoft Office PowerPoint</Application>
  <PresentationFormat>Экран (16:9)</PresentationFormat>
  <Paragraphs>122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9" baseType="lpstr">
      <vt:lpstr>Arial</vt:lpstr>
      <vt:lpstr>Century Gothic</vt:lpstr>
      <vt:lpstr>Courier New</vt:lpstr>
      <vt:lpstr>Helvetica Neue Light</vt:lpstr>
      <vt:lpstr>Montserrat</vt:lpstr>
      <vt:lpstr>Wingdings 3</vt:lpstr>
      <vt:lpstr>Ион</vt:lpstr>
      <vt:lpstr>Управління ключами_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Цифровий гаманець_</vt:lpstr>
      <vt:lpstr>Презентация PowerPoint</vt:lpstr>
      <vt:lpstr>Зберігання та обробка секретних ключів​_</vt:lpstr>
      <vt:lpstr>Основні підходи до управління ключами гаманця_</vt:lpstr>
      <vt:lpstr>Обробка та зберігання ключів на віддаленому сервері​_</vt:lpstr>
      <vt:lpstr>Презентация PowerPoint</vt:lpstr>
      <vt:lpstr>Ключі на сервері, але доступ лише у клієнта_</vt:lpstr>
      <vt:lpstr>Презентация PowerPoint</vt:lpstr>
      <vt:lpstr>Ключі на пристрої користувача_</vt:lpstr>
      <vt:lpstr>Презентация PowerPoint</vt:lpstr>
      <vt:lpstr>Зберігання монет із застосуванням мультипідпису_</vt:lpstr>
      <vt:lpstr>Презентация PowerPoint</vt:lpstr>
      <vt:lpstr>Холодні, теплі та гарячі гаманці_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Цифрові гаманці та управління ключами_</dc:title>
  <dc:creator>User</dc:creator>
  <cp:lastModifiedBy>Natalia Dolgova</cp:lastModifiedBy>
  <cp:revision>2</cp:revision>
  <dcterms:modified xsi:type="dcterms:W3CDTF">2023-04-05T08:37:32Z</dcterms:modified>
</cp:coreProperties>
</file>